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8" r:id="rId11"/>
    <p:sldId id="270" r:id="rId12"/>
    <p:sldId id="271" r:id="rId13"/>
    <p:sldId id="273" r:id="rId14"/>
    <p:sldId id="272" r:id="rId15"/>
    <p:sldId id="274" r:id="rId16"/>
    <p:sldId id="294" r:id="rId17"/>
    <p:sldId id="29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6"/>
    <p:restoredTop sz="96405"/>
  </p:normalViewPr>
  <p:slideViewPr>
    <p:cSldViewPr snapToGrid="0" snapToObjects="1" showGuides="1">
      <p:cViewPr varScale="1">
        <p:scale>
          <a:sx n="156" d="100"/>
          <a:sy n="156" d="100"/>
        </p:scale>
        <p:origin x="208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882C78-D01F-6B4B-9B2C-95A7C87B8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309293-5CA4-1E42-A0E2-74A17BC2B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F6BD19-DEF6-C845-B7C3-90E6A7A3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A06448-1CA1-EB47-8CEB-1B92799E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FEF11F-9F13-9E46-95BE-ECC77380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922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9B64F-F2CF-4B4D-86ED-E400CFD5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31BC6F-3AE5-3C4C-818E-A8039C725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72EECE-BCFE-1A43-98AF-ECA0DB58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2CBED9-8822-1C4C-9530-FA7C8F81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68C73-528F-504D-AECF-4E4DF174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25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B1FD50-A8FD-4045-A282-BDDB8CE41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1517AD-74F9-5046-9F2F-88CCF35A6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E5FDE8-F736-3E4D-8271-522835A6B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9EA3B-1A64-DD40-ABDD-85B138A5E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FBBF30-85F0-184F-81BC-C436DAE50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89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0FB5E-E675-ED4E-8126-9BBDA8EB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BFEACA-510E-E048-B1AC-7731FE00B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4EF2E9-AC55-3C40-B6C4-F3EA6694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475B63-B3F6-F34C-89B2-96D70AAAC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4B3EBA-1DB6-DE44-A0E9-96F248A8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470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E9830-B036-E64B-B4F5-C45EFBCE7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4F38F8-D23E-624F-9BB4-22812AC00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CE6572-A3CD-7A49-BCAB-E0744FF3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715A37-1BC3-D748-B2F6-E67172F6F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845A7F-627E-9547-AAF1-AF80C6BC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082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07235-CE37-7148-8F12-AE3F258D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DB2195-9499-D747-BA90-3B96682369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2218BB-CC8A-EF4C-973C-FBAF7C4A2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3E468F-5A11-6942-A704-5A3E89E8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80E60E-3A3B-1440-A2FD-42FCCABB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27F9BA-1255-8A44-A717-D5EBBCBD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04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22397-C4DC-D943-BB4D-6D4698CC1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B17024-CADB-9341-BBA6-CADAAA8A3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C9DB1B-C988-8246-B538-4C3F1345F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C62307-31EF-5B43-9D1E-F1D5544DD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51872A8-B2EC-0E42-9CAB-1E47D8DD3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C38FE4-D653-D842-8D78-6F089D20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1FAC268-4271-574B-AF6B-93DBD9E5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E2B226-660D-5846-B875-3F967B22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23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D0743-220B-414F-9028-20EFC7DB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D15096-F931-A74A-8309-C9346426B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72F412-A9B5-2342-AA3B-CE1CC2B6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804063-CCE8-9844-9281-C50A1FEE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035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2ED3602-1BEF-D646-B349-9D9B3D5FE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BF06271-FF3A-4D4E-BE59-39970B4E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03A18E-365A-5B4C-A234-84B0EA97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11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6C315D-3D2D-DC4C-986C-07A4DAC7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CA94C-D838-AF44-9D44-4097FA6DB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EF680C-7BC3-C144-AD13-0E9102533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1B2940-71E4-F542-A963-A636D342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E33D95-C9ED-CC40-A34F-39F9E2AE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9835D1-F8C4-4D47-83D2-3CC244910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030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8464A-1D9C-3C4A-87BE-96AF78CC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9B6B37-AA98-0443-8824-2E0432F21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694676-4D4C-8747-98D6-030C8FECA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E5B352-C6BE-FB44-ABC6-EB59DD75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138DD1-8DB9-4C40-83EA-160036A0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3DAD5C-DF84-E349-B851-EE030F82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64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081EF7-A828-6A4B-BACA-EAAD3DE7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0CFC44-65CA-C746-A53F-C9E9E11D4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025701-A071-DC4D-83AC-3EDFEF20E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0766A-013F-3249-B584-C14D0D914511}" type="datetimeFigureOut">
              <a:rPr kumimoji="1" lang="zh-CN" altLang="en-US" smtClean="0"/>
              <a:t>2021/2/20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7620D5-6A8D-CA45-8419-0BC36221E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426D6C-5A31-BD43-9C29-4E7F3D52F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12310-9A9D-9F49-B2A3-781B6EE5AA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64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inyuanyan2016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06A06-30A5-2047-97C3-CB91E8EFD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latin typeface="Helvetica" pitchFamily="2" charset="0"/>
              </a:rPr>
              <a:t>Markov decision process</a:t>
            </a:r>
            <a:br>
              <a:rPr kumimoji="1" lang="en-US" altLang="zh-CN" dirty="0">
                <a:latin typeface="Helvetica" pitchFamily="2" charset="0"/>
              </a:rPr>
            </a:br>
            <a:r>
              <a:rPr kumimoji="1" lang="en-US" altLang="zh-CN" i="1" dirty="0">
                <a:solidFill>
                  <a:srgbClr val="C00000"/>
                </a:solidFill>
                <a:latin typeface="Helvetica" pitchFamily="2" charset="0"/>
              </a:rPr>
              <a:t>practice</a:t>
            </a:r>
            <a:endParaRPr kumimoji="1" lang="zh-CN" altLang="en-US" i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476041-DB36-0147-A8B7-EA56328F0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latin typeface="Helvetica" pitchFamily="2" charset="0"/>
              </a:rPr>
              <a:t>鄢忻媛</a:t>
            </a:r>
            <a:endParaRPr kumimoji="1" lang="en-US" altLang="zh-CN" dirty="0">
              <a:latin typeface="Helvetica" pitchFamily="2" charset="0"/>
            </a:endParaRPr>
          </a:p>
          <a:p>
            <a:r>
              <a:rPr kumimoji="1" lang="en-US" altLang="zh-CN" dirty="0">
                <a:latin typeface="Helvetica" pitchFamily="2" charset="0"/>
              </a:rPr>
              <a:t>Feb, 20</a:t>
            </a:r>
            <a:r>
              <a:rPr kumimoji="1" lang="en-US" altLang="zh-CN" baseline="30000" dirty="0">
                <a:latin typeface="Helvetica" pitchFamily="2" charset="0"/>
              </a:rPr>
              <a:t>th</a:t>
            </a:r>
            <a:r>
              <a:rPr kumimoji="1" lang="en-US" altLang="zh-CN" dirty="0">
                <a:latin typeface="Helvetica" pitchFamily="2" charset="0"/>
              </a:rPr>
              <a:t>, 2021</a:t>
            </a:r>
          </a:p>
          <a:p>
            <a:r>
              <a:rPr kumimoji="1" lang="en-US" altLang="zh-CN" dirty="0">
                <a:latin typeface="Helvetica" pitchFamily="2" charset="0"/>
                <a:hlinkClick r:id="rId2"/>
              </a:rPr>
              <a:t>xinyuanyan2016@gmail.com</a:t>
            </a:r>
            <a:endParaRPr kumimoji="1" lang="en-US" altLang="zh-CN" dirty="0">
              <a:latin typeface="Helvetica" pitchFamily="2" charset="0"/>
            </a:endParaRPr>
          </a:p>
          <a:p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F03E4C8-C610-9A4D-913E-27561D5EC40F}"/>
              </a:ext>
            </a:extLst>
          </p:cNvPr>
          <p:cNvSpPr txBox="1">
            <a:spLocks/>
          </p:cNvSpPr>
          <p:nvPr/>
        </p:nvSpPr>
        <p:spPr>
          <a:xfrm>
            <a:off x="-501722" y="-119380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4000" dirty="0">
              <a:latin typeface="Helvetica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B44DF0C-AEB4-D441-903B-BBEC94167BDB}"/>
              </a:ext>
            </a:extLst>
          </p:cNvPr>
          <p:cNvSpPr/>
          <p:nvPr/>
        </p:nvSpPr>
        <p:spPr>
          <a:xfrm>
            <a:off x="3342065" y="362675"/>
            <a:ext cx="4982966" cy="58477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kumimoji="1" lang="en-US" altLang="zh-CN" sz="3200" b="1" dirty="0">
                <a:latin typeface="Helvetica" pitchFamily="2" charset="0"/>
              </a:rPr>
              <a:t>Reinforcement Learning</a:t>
            </a:r>
            <a:endParaRPr kumimoji="1" lang="zh-CN" altLang="en-US" sz="32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49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0CD69B-04CA-454C-B695-187153C1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6734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57F46B-972C-064D-BB91-9E04E658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62908" y="1046092"/>
            <a:ext cx="4184574" cy="74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94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FA08663-7414-114A-8E6E-D4C867D1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736"/>
            <a:ext cx="12192000" cy="11708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853C84-A284-A24D-8AE2-B49ADFBE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2" y="1353642"/>
            <a:ext cx="7084428" cy="531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3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3AE050-92B1-2941-9738-C146F44A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30"/>
            <a:ext cx="12192000" cy="8108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010B0A-8199-8C42-8149-1B9AB4418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046101" y="-1370778"/>
            <a:ext cx="5924720" cy="10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1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6DE53A-DEC3-EA4C-9066-A58B0A76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94"/>
            <a:ext cx="12192000" cy="7965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E7F131B-91E2-F946-B58D-12880CE0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881"/>
            <a:ext cx="8509000" cy="1689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A95C72-4E6E-3B41-8742-DC75DFE7C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71" y="1851660"/>
            <a:ext cx="8900160" cy="50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92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960A92-A012-A441-856B-0EE82F65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760"/>
            <a:ext cx="12192000" cy="122601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37B0BB-5F79-2244-82DD-DFF419A3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771"/>
            <a:ext cx="12192000" cy="6422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D7E41C-42E1-C94F-A435-94578B38B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3274645" y="417895"/>
            <a:ext cx="4872549" cy="86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5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7233FA-A9AD-164B-A35D-8960873B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0" y="1178207"/>
            <a:ext cx="4432300" cy="349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5792E0-F875-8445-B3FD-672F4A073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1"/>
          <a:stretch/>
        </p:blipFill>
        <p:spPr>
          <a:xfrm>
            <a:off x="0" y="113210"/>
            <a:ext cx="12192000" cy="9659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0C954B0-41BB-6C41-9325-98FD73F4C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58" y="1178207"/>
            <a:ext cx="5202828" cy="14049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913AD4-ECDB-A849-8EA6-EB7170482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29026"/>
            <a:ext cx="12192000" cy="170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88D617-0705-4744-BBF9-32EF67F8D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530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BE208C-7475-454F-8BDC-6304BA59B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2956"/>
            <a:ext cx="12192000" cy="37920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4640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22B19E-CBCF-314D-9B7E-7BD9456B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14209" y="-2485260"/>
            <a:ext cx="6606089" cy="1173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055F2F-5D7E-B345-B7FD-877474B4F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6" y="5741445"/>
            <a:ext cx="10964091" cy="1022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1933B9-9FBB-4048-9CF4-7A8B2583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4" y="0"/>
            <a:ext cx="11368216" cy="5562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48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85E6AD-F6BB-8A42-8653-D1832D7B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18"/>
            <a:ext cx="12192000" cy="11333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719CE7B-10E3-6840-810F-A94C443BDC96}"/>
              </a:ext>
            </a:extLst>
          </p:cNvPr>
          <p:cNvSpPr txBox="1"/>
          <p:nvPr/>
        </p:nvSpPr>
        <p:spPr>
          <a:xfrm>
            <a:off x="600892" y="2828835"/>
            <a:ext cx="89178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  <a:latin typeface="Helvetica" pitchFamily="2" charset="0"/>
              </a:rPr>
              <a:t>Adding constant C on the reward, it would influence the learning process of agent</a:t>
            </a:r>
          </a:p>
          <a:p>
            <a:endParaRPr kumimoji="1" lang="en-US" altLang="zh-CN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kumimoji="1" lang="en-US" altLang="zh-CN" dirty="0">
                <a:solidFill>
                  <a:srgbClr val="0070C0"/>
                </a:solidFill>
                <a:latin typeface="Helvetica" pitchFamily="2" charset="0"/>
              </a:rPr>
              <a:t>If the negative reward is not so “negative”, the agent may not “</a:t>
            </a:r>
            <a:r>
              <a:rPr kumimoji="1" lang="en-US" altLang="zh-CN" dirty="0" err="1">
                <a:solidFill>
                  <a:srgbClr val="0070C0"/>
                </a:solidFill>
                <a:latin typeface="Helvetica" pitchFamily="2" charset="0"/>
              </a:rPr>
              <a:t>think”that</a:t>
            </a:r>
            <a:r>
              <a:rPr kumimoji="1" lang="en-US" altLang="zh-CN" dirty="0">
                <a:solidFill>
                  <a:srgbClr val="0070C0"/>
                </a:solidFill>
                <a:latin typeface="Helvetica" pitchFamily="2" charset="0"/>
              </a:rPr>
              <a:t> taking wrong </a:t>
            </a:r>
          </a:p>
          <a:p>
            <a:r>
              <a:rPr kumimoji="1" lang="en-US" altLang="zh-CN" dirty="0">
                <a:solidFill>
                  <a:srgbClr val="0070C0"/>
                </a:solidFill>
                <a:latin typeface="Helvetica" pitchFamily="2" charset="0"/>
              </a:rPr>
              <a:t>step would be bad.</a:t>
            </a:r>
          </a:p>
        </p:txBody>
      </p:sp>
    </p:spTree>
    <p:extLst>
      <p:ext uri="{BB962C8B-B14F-4D97-AF65-F5344CB8AC3E}">
        <p14:creationId xmlns:p14="http://schemas.microsoft.com/office/powerpoint/2010/main" val="232325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18351-7C61-E643-A1F4-73824E715401}"/>
              </a:ext>
            </a:extLst>
          </p:cNvPr>
          <p:cNvSpPr txBox="1">
            <a:spLocks/>
          </p:cNvSpPr>
          <p:nvPr/>
        </p:nvSpPr>
        <p:spPr>
          <a:xfrm>
            <a:off x="1545772" y="1844804"/>
            <a:ext cx="910045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kumimoji="1" lang="en-US" altLang="zh-CN" sz="3200" b="1" dirty="0">
                <a:latin typeface="Helvetica" pitchFamily="2" charset="0"/>
              </a:rPr>
              <a:t>Solving all exercises in chapter 3</a:t>
            </a:r>
            <a:r>
              <a:rPr kumimoji="1" lang="zh-CN" altLang="en-US" sz="3200" b="1" dirty="0">
                <a:latin typeface="Helvetica" pitchFamily="2" charset="0"/>
              </a:rPr>
              <a:t> </a:t>
            </a:r>
            <a:endParaRPr kumimoji="1" lang="en-US" altLang="zh-CN" sz="3200" b="1" dirty="0">
              <a:latin typeface="Helvetica" pitchFamily="2" charset="0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3200" dirty="0">
                <a:latin typeface="Helvetica" pitchFamily="2" charset="0"/>
              </a:rPr>
              <a:t>(including</a:t>
            </a:r>
            <a:r>
              <a:rPr kumimoji="1" lang="zh-CN" altLang="en-US" sz="3200" dirty="0">
                <a:latin typeface="Helvetica" pitchFamily="2" charset="0"/>
              </a:rPr>
              <a:t> </a:t>
            </a:r>
            <a:r>
              <a:rPr kumimoji="1" lang="en-US" altLang="zh-CN" sz="3200" dirty="0">
                <a:latin typeface="Helvetica" pitchFamily="2" charset="0"/>
              </a:rPr>
              <a:t>Bellman equation derivation)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3200" b="1" dirty="0">
                <a:solidFill>
                  <a:srgbClr val="0070C0"/>
                </a:solidFill>
                <a:latin typeface="Helvetica" pitchFamily="2" charset="0"/>
              </a:rPr>
              <a:t>Bonus: </a:t>
            </a:r>
            <a:r>
              <a:rPr kumimoji="1" lang="en-US" altLang="zh-CN" sz="3200" b="1" dirty="0">
                <a:latin typeface="Helvetica" pitchFamily="2" charset="0"/>
              </a:rPr>
              <a:t>solving cliff world question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EA7608-AEF3-3441-B191-1DE835E4AB27}"/>
              </a:ext>
            </a:extLst>
          </p:cNvPr>
          <p:cNvSpPr/>
          <p:nvPr/>
        </p:nvSpPr>
        <p:spPr>
          <a:xfrm>
            <a:off x="4941677" y="160666"/>
            <a:ext cx="23086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800" b="1" i="1" dirty="0">
                <a:solidFill>
                  <a:srgbClr val="C00000"/>
                </a:solidFill>
                <a:latin typeface="Helvetica" pitchFamily="2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134688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5A3CC-FE99-CE4E-9032-D5B47414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13"/>
            <a:ext cx="12192000" cy="27694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9EA18F-B977-AC48-84B4-34786A3BA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2245707"/>
            <a:ext cx="8247017" cy="42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50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83CAA4-52B5-AC44-B5AB-F506289F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49"/>
            <a:ext cx="12192000" cy="506557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B5B372E-A3CA-C34E-93DD-CCEFD4608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" y="5204311"/>
            <a:ext cx="8665029" cy="165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186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075AB64-3EDC-D04B-A6BF-7CFACAB9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102"/>
            <a:ext cx="12192000" cy="56045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BB293A-16FD-424E-BE08-621D525B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94" y="5596778"/>
            <a:ext cx="5686697" cy="144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7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62A42F-0208-B44A-B9F8-1D4ECE6C1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4495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C6EF465-55DB-884F-BC43-088FB4A85378}"/>
              </a:ext>
            </a:extLst>
          </p:cNvPr>
          <p:cNvSpPr txBox="1"/>
          <p:nvPr/>
        </p:nvSpPr>
        <p:spPr>
          <a:xfrm>
            <a:off x="235132" y="2002971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Golf example see book p61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9B593B-7E2D-C94E-9B59-66190AF6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07" y="1419496"/>
            <a:ext cx="4657535" cy="54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50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3B23FE-D14C-2E41-A4CD-884A8AF3D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356"/>
            <a:ext cx="12192000" cy="28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1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CB33D9-8853-4148-9C10-5F6A82B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27" y="235130"/>
            <a:ext cx="5533314" cy="36706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7BB40F-231C-7247-9FAF-76D0497C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20" y="235130"/>
            <a:ext cx="5714608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0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2F64F3-0928-E840-98FB-07DB4AAF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472"/>
            <a:ext cx="12192000" cy="5155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C77C93-1DB9-C84E-B6AB-921A80CBB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54" r="2367"/>
          <a:stretch/>
        </p:blipFill>
        <p:spPr>
          <a:xfrm>
            <a:off x="205305" y="683967"/>
            <a:ext cx="4685102" cy="64618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07794C-13AE-9F48-B1A0-C8888A06D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323" y="1662582"/>
            <a:ext cx="6616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437EE8-0AA1-8442-873C-DF8882FA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26"/>
            <a:ext cx="12192000" cy="14922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E0B807-6695-8F4A-AB49-20D6B0F8D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0451"/>
            <a:ext cx="9292046" cy="34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51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>
            <a:extLst>
              <a:ext uri="{FF2B5EF4-FFF2-40B4-BE49-F238E27FC236}">
                <a16:creationId xmlns:a16="http://schemas.microsoft.com/office/drawing/2014/main" id="{DFCAA334-4746-7243-8EFA-D21316B7AFE1}"/>
              </a:ext>
            </a:extLst>
          </p:cNvPr>
          <p:cNvSpPr/>
          <p:nvPr/>
        </p:nvSpPr>
        <p:spPr>
          <a:xfrm>
            <a:off x="4380411" y="1166949"/>
            <a:ext cx="1724298" cy="3065417"/>
          </a:xfrm>
          <a:custGeom>
            <a:avLst/>
            <a:gdLst>
              <a:gd name="connsiteX0" fmla="*/ 0 w 1724298"/>
              <a:gd name="connsiteY0" fmla="*/ 896982 h 3065417"/>
              <a:gd name="connsiteX1" fmla="*/ 26126 w 1724298"/>
              <a:gd name="connsiteY1" fmla="*/ 818605 h 3065417"/>
              <a:gd name="connsiteX2" fmla="*/ 60960 w 1724298"/>
              <a:gd name="connsiteY2" fmla="*/ 766354 h 3065417"/>
              <a:gd name="connsiteX3" fmla="*/ 148046 w 1724298"/>
              <a:gd name="connsiteY3" fmla="*/ 539931 h 3065417"/>
              <a:gd name="connsiteX4" fmla="*/ 252549 w 1724298"/>
              <a:gd name="connsiteY4" fmla="*/ 374468 h 3065417"/>
              <a:gd name="connsiteX5" fmla="*/ 409303 w 1724298"/>
              <a:gd name="connsiteY5" fmla="*/ 165462 h 3065417"/>
              <a:gd name="connsiteX6" fmla="*/ 435429 w 1724298"/>
              <a:gd name="connsiteY6" fmla="*/ 148045 h 3065417"/>
              <a:gd name="connsiteX7" fmla="*/ 522515 w 1724298"/>
              <a:gd name="connsiteY7" fmla="*/ 87085 h 3065417"/>
              <a:gd name="connsiteX8" fmla="*/ 609600 w 1724298"/>
              <a:gd name="connsiteY8" fmla="*/ 34834 h 3065417"/>
              <a:gd name="connsiteX9" fmla="*/ 740229 w 1724298"/>
              <a:gd name="connsiteY9" fmla="*/ 17417 h 3065417"/>
              <a:gd name="connsiteX10" fmla="*/ 809898 w 1724298"/>
              <a:gd name="connsiteY10" fmla="*/ 0 h 3065417"/>
              <a:gd name="connsiteX11" fmla="*/ 949235 w 1724298"/>
              <a:gd name="connsiteY11" fmla="*/ 17417 h 3065417"/>
              <a:gd name="connsiteX12" fmla="*/ 1062446 w 1724298"/>
              <a:gd name="connsiteY12" fmla="*/ 26125 h 3065417"/>
              <a:gd name="connsiteX13" fmla="*/ 1219200 w 1724298"/>
              <a:gd name="connsiteY13" fmla="*/ 78377 h 3065417"/>
              <a:gd name="connsiteX14" fmla="*/ 1358538 w 1724298"/>
              <a:gd name="connsiteY14" fmla="*/ 130628 h 3065417"/>
              <a:gd name="connsiteX15" fmla="*/ 1515292 w 1724298"/>
              <a:gd name="connsiteY15" fmla="*/ 226422 h 3065417"/>
              <a:gd name="connsiteX16" fmla="*/ 1602378 w 1724298"/>
              <a:gd name="connsiteY16" fmla="*/ 287382 h 3065417"/>
              <a:gd name="connsiteX17" fmla="*/ 1672046 w 1724298"/>
              <a:gd name="connsiteY17" fmla="*/ 357051 h 3065417"/>
              <a:gd name="connsiteX18" fmla="*/ 1724298 w 1724298"/>
              <a:gd name="connsiteY18" fmla="*/ 444137 h 3065417"/>
              <a:gd name="connsiteX19" fmla="*/ 1689463 w 1724298"/>
              <a:gd name="connsiteY19" fmla="*/ 644434 h 3065417"/>
              <a:gd name="connsiteX20" fmla="*/ 1680755 w 1724298"/>
              <a:gd name="connsiteY20" fmla="*/ 679268 h 3065417"/>
              <a:gd name="connsiteX21" fmla="*/ 1619795 w 1724298"/>
              <a:gd name="connsiteY21" fmla="*/ 740228 h 3065417"/>
              <a:gd name="connsiteX22" fmla="*/ 1558835 w 1724298"/>
              <a:gd name="connsiteY22" fmla="*/ 801188 h 3065417"/>
              <a:gd name="connsiteX23" fmla="*/ 1524000 w 1724298"/>
              <a:gd name="connsiteY23" fmla="*/ 844731 h 3065417"/>
              <a:gd name="connsiteX24" fmla="*/ 1480458 w 1724298"/>
              <a:gd name="connsiteY24" fmla="*/ 879565 h 3065417"/>
              <a:gd name="connsiteX25" fmla="*/ 1454332 w 1724298"/>
              <a:gd name="connsiteY25" fmla="*/ 905691 h 3065417"/>
              <a:gd name="connsiteX26" fmla="*/ 1314995 w 1724298"/>
              <a:gd name="connsiteY26" fmla="*/ 1036320 h 3065417"/>
              <a:gd name="connsiteX27" fmla="*/ 1288869 w 1724298"/>
              <a:gd name="connsiteY27" fmla="*/ 1062445 h 3065417"/>
              <a:gd name="connsiteX28" fmla="*/ 1245326 w 1724298"/>
              <a:gd name="connsiteY28" fmla="*/ 1114697 h 3065417"/>
              <a:gd name="connsiteX29" fmla="*/ 1219200 w 1724298"/>
              <a:gd name="connsiteY29" fmla="*/ 1158240 h 3065417"/>
              <a:gd name="connsiteX30" fmla="*/ 1149532 w 1724298"/>
              <a:gd name="connsiteY30" fmla="*/ 1236617 h 3065417"/>
              <a:gd name="connsiteX31" fmla="*/ 1132115 w 1724298"/>
              <a:gd name="connsiteY31" fmla="*/ 1271451 h 3065417"/>
              <a:gd name="connsiteX32" fmla="*/ 1079863 w 1724298"/>
              <a:gd name="connsiteY32" fmla="*/ 1358537 h 3065417"/>
              <a:gd name="connsiteX33" fmla="*/ 1027612 w 1724298"/>
              <a:gd name="connsiteY33" fmla="*/ 1445622 h 3065417"/>
              <a:gd name="connsiteX34" fmla="*/ 1001486 w 1724298"/>
              <a:gd name="connsiteY34" fmla="*/ 1515291 h 3065417"/>
              <a:gd name="connsiteX35" fmla="*/ 984069 w 1724298"/>
              <a:gd name="connsiteY35" fmla="*/ 1593668 h 3065417"/>
              <a:gd name="connsiteX36" fmla="*/ 940526 w 1724298"/>
              <a:gd name="connsiteY36" fmla="*/ 1715588 h 3065417"/>
              <a:gd name="connsiteX37" fmla="*/ 931818 w 1724298"/>
              <a:gd name="connsiteY37" fmla="*/ 1750422 h 3065417"/>
              <a:gd name="connsiteX38" fmla="*/ 905692 w 1724298"/>
              <a:gd name="connsiteY38" fmla="*/ 1820091 h 3065417"/>
              <a:gd name="connsiteX39" fmla="*/ 896983 w 1724298"/>
              <a:gd name="connsiteY39" fmla="*/ 2055222 h 3065417"/>
              <a:gd name="connsiteX40" fmla="*/ 888275 w 1724298"/>
              <a:gd name="connsiteY40" fmla="*/ 2107474 h 3065417"/>
              <a:gd name="connsiteX41" fmla="*/ 853440 w 1724298"/>
              <a:gd name="connsiteY41" fmla="*/ 2246811 h 3065417"/>
              <a:gd name="connsiteX42" fmla="*/ 862149 w 1724298"/>
              <a:gd name="connsiteY42" fmla="*/ 2760617 h 3065417"/>
              <a:gd name="connsiteX43" fmla="*/ 870858 w 1724298"/>
              <a:gd name="connsiteY43" fmla="*/ 2830285 h 3065417"/>
              <a:gd name="connsiteX44" fmla="*/ 879566 w 1724298"/>
              <a:gd name="connsiteY44" fmla="*/ 2926080 h 3065417"/>
              <a:gd name="connsiteX45" fmla="*/ 888275 w 1724298"/>
              <a:gd name="connsiteY45" fmla="*/ 3065417 h 306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724298" h="3065417">
                <a:moveTo>
                  <a:pt x="0" y="896982"/>
                </a:moveTo>
                <a:cubicBezTo>
                  <a:pt x="8709" y="870856"/>
                  <a:pt x="14480" y="843560"/>
                  <a:pt x="26126" y="818605"/>
                </a:cubicBezTo>
                <a:cubicBezTo>
                  <a:pt x="34978" y="799636"/>
                  <a:pt x="52458" y="785482"/>
                  <a:pt x="60960" y="766354"/>
                </a:cubicBezTo>
                <a:cubicBezTo>
                  <a:pt x="131158" y="608410"/>
                  <a:pt x="55585" y="709443"/>
                  <a:pt x="148046" y="539931"/>
                </a:cubicBezTo>
                <a:cubicBezTo>
                  <a:pt x="179283" y="482663"/>
                  <a:pt x="218533" y="430131"/>
                  <a:pt x="252549" y="374468"/>
                </a:cubicBezTo>
                <a:cubicBezTo>
                  <a:pt x="345499" y="222368"/>
                  <a:pt x="309192" y="245551"/>
                  <a:pt x="409303" y="165462"/>
                </a:cubicBezTo>
                <a:cubicBezTo>
                  <a:pt x="417476" y="158924"/>
                  <a:pt x="427056" y="154325"/>
                  <a:pt x="435429" y="148045"/>
                </a:cubicBezTo>
                <a:cubicBezTo>
                  <a:pt x="538070" y="71065"/>
                  <a:pt x="421252" y="151525"/>
                  <a:pt x="522515" y="87085"/>
                </a:cubicBezTo>
                <a:cubicBezTo>
                  <a:pt x="536849" y="77963"/>
                  <a:pt x="586257" y="41200"/>
                  <a:pt x="609600" y="34834"/>
                </a:cubicBezTo>
                <a:cubicBezTo>
                  <a:pt x="619778" y="32058"/>
                  <a:pt x="734509" y="18132"/>
                  <a:pt x="740229" y="17417"/>
                </a:cubicBezTo>
                <a:cubicBezTo>
                  <a:pt x="763452" y="11611"/>
                  <a:pt x="785960" y="0"/>
                  <a:pt x="809898" y="0"/>
                </a:cubicBezTo>
                <a:cubicBezTo>
                  <a:pt x="856705" y="0"/>
                  <a:pt x="902676" y="12601"/>
                  <a:pt x="949235" y="17417"/>
                </a:cubicBezTo>
                <a:cubicBezTo>
                  <a:pt x="986883" y="21311"/>
                  <a:pt x="1024709" y="23222"/>
                  <a:pt x="1062446" y="26125"/>
                </a:cubicBezTo>
                <a:cubicBezTo>
                  <a:pt x="1139754" y="55116"/>
                  <a:pt x="1133699" y="54627"/>
                  <a:pt x="1219200" y="78377"/>
                </a:cubicBezTo>
                <a:cubicBezTo>
                  <a:pt x="1301274" y="101175"/>
                  <a:pt x="1281325" y="86082"/>
                  <a:pt x="1358538" y="130628"/>
                </a:cubicBezTo>
                <a:cubicBezTo>
                  <a:pt x="1411580" y="161229"/>
                  <a:pt x="1468250" y="187220"/>
                  <a:pt x="1515292" y="226422"/>
                </a:cubicBezTo>
                <a:cubicBezTo>
                  <a:pt x="1577516" y="278276"/>
                  <a:pt x="1547264" y="259826"/>
                  <a:pt x="1602378" y="287382"/>
                </a:cubicBezTo>
                <a:cubicBezTo>
                  <a:pt x="1625601" y="310605"/>
                  <a:pt x="1653829" y="329725"/>
                  <a:pt x="1672046" y="357051"/>
                </a:cubicBezTo>
                <a:cubicBezTo>
                  <a:pt x="1714081" y="420104"/>
                  <a:pt x="1697518" y="390579"/>
                  <a:pt x="1724298" y="444137"/>
                </a:cubicBezTo>
                <a:cubicBezTo>
                  <a:pt x="1710223" y="683403"/>
                  <a:pt x="1739360" y="519691"/>
                  <a:pt x="1689463" y="644434"/>
                </a:cubicBezTo>
                <a:cubicBezTo>
                  <a:pt x="1685018" y="655547"/>
                  <a:pt x="1687795" y="669589"/>
                  <a:pt x="1680755" y="679268"/>
                </a:cubicBezTo>
                <a:cubicBezTo>
                  <a:pt x="1663853" y="702509"/>
                  <a:pt x="1640115" y="719908"/>
                  <a:pt x="1619795" y="740228"/>
                </a:cubicBezTo>
                <a:cubicBezTo>
                  <a:pt x="1599475" y="760548"/>
                  <a:pt x="1576787" y="778748"/>
                  <a:pt x="1558835" y="801188"/>
                </a:cubicBezTo>
                <a:cubicBezTo>
                  <a:pt x="1547223" y="815702"/>
                  <a:pt x="1537143" y="831588"/>
                  <a:pt x="1524000" y="844731"/>
                </a:cubicBezTo>
                <a:cubicBezTo>
                  <a:pt x="1510857" y="857874"/>
                  <a:pt x="1494446" y="867325"/>
                  <a:pt x="1480458" y="879565"/>
                </a:cubicBezTo>
                <a:cubicBezTo>
                  <a:pt x="1471189" y="887675"/>
                  <a:pt x="1463537" y="897509"/>
                  <a:pt x="1454332" y="905691"/>
                </a:cubicBezTo>
                <a:cubicBezTo>
                  <a:pt x="1328642" y="1017415"/>
                  <a:pt x="1493981" y="857334"/>
                  <a:pt x="1314995" y="1036320"/>
                </a:cubicBezTo>
                <a:cubicBezTo>
                  <a:pt x="1306286" y="1045029"/>
                  <a:pt x="1296753" y="1052984"/>
                  <a:pt x="1288869" y="1062445"/>
                </a:cubicBezTo>
                <a:cubicBezTo>
                  <a:pt x="1274355" y="1079862"/>
                  <a:pt x="1258661" y="1096361"/>
                  <a:pt x="1245326" y="1114697"/>
                </a:cubicBezTo>
                <a:cubicBezTo>
                  <a:pt x="1235370" y="1128386"/>
                  <a:pt x="1229592" y="1144879"/>
                  <a:pt x="1219200" y="1158240"/>
                </a:cubicBezTo>
                <a:cubicBezTo>
                  <a:pt x="1153729" y="1242416"/>
                  <a:pt x="1214425" y="1139277"/>
                  <a:pt x="1149532" y="1236617"/>
                </a:cubicBezTo>
                <a:cubicBezTo>
                  <a:pt x="1142331" y="1247419"/>
                  <a:pt x="1138556" y="1260180"/>
                  <a:pt x="1132115" y="1271451"/>
                </a:cubicBezTo>
                <a:cubicBezTo>
                  <a:pt x="1115319" y="1300844"/>
                  <a:pt x="1095003" y="1328258"/>
                  <a:pt x="1079863" y="1358537"/>
                </a:cubicBezTo>
                <a:cubicBezTo>
                  <a:pt x="1053085" y="1412094"/>
                  <a:pt x="1069647" y="1382569"/>
                  <a:pt x="1027612" y="1445622"/>
                </a:cubicBezTo>
                <a:cubicBezTo>
                  <a:pt x="1005256" y="1535045"/>
                  <a:pt x="1035643" y="1424204"/>
                  <a:pt x="1001486" y="1515291"/>
                </a:cubicBezTo>
                <a:cubicBezTo>
                  <a:pt x="993670" y="1536135"/>
                  <a:pt x="989583" y="1573449"/>
                  <a:pt x="984069" y="1593668"/>
                </a:cubicBezTo>
                <a:cubicBezTo>
                  <a:pt x="972009" y="1637888"/>
                  <a:pt x="955267" y="1671366"/>
                  <a:pt x="940526" y="1715588"/>
                </a:cubicBezTo>
                <a:cubicBezTo>
                  <a:pt x="936741" y="1726942"/>
                  <a:pt x="935603" y="1739068"/>
                  <a:pt x="931818" y="1750422"/>
                </a:cubicBezTo>
                <a:cubicBezTo>
                  <a:pt x="923975" y="1773951"/>
                  <a:pt x="914401" y="1796868"/>
                  <a:pt x="905692" y="1820091"/>
                </a:cubicBezTo>
                <a:cubicBezTo>
                  <a:pt x="902789" y="1898468"/>
                  <a:pt x="901728" y="1976935"/>
                  <a:pt x="896983" y="2055222"/>
                </a:cubicBezTo>
                <a:cubicBezTo>
                  <a:pt x="895915" y="2072847"/>
                  <a:pt x="891529" y="2090119"/>
                  <a:pt x="888275" y="2107474"/>
                </a:cubicBezTo>
                <a:cubicBezTo>
                  <a:pt x="870261" y="2203554"/>
                  <a:pt x="878357" y="2172063"/>
                  <a:pt x="853440" y="2246811"/>
                </a:cubicBezTo>
                <a:cubicBezTo>
                  <a:pt x="856343" y="2418080"/>
                  <a:pt x="857038" y="2589400"/>
                  <a:pt x="862149" y="2760617"/>
                </a:cubicBezTo>
                <a:cubicBezTo>
                  <a:pt x="862847" y="2784010"/>
                  <a:pt x="868408" y="2807010"/>
                  <a:pt x="870858" y="2830285"/>
                </a:cubicBezTo>
                <a:cubicBezTo>
                  <a:pt x="874215" y="2862172"/>
                  <a:pt x="877197" y="2894104"/>
                  <a:pt x="879566" y="2926080"/>
                </a:cubicBezTo>
                <a:cubicBezTo>
                  <a:pt x="883004" y="2972489"/>
                  <a:pt x="888275" y="3065417"/>
                  <a:pt x="888275" y="306541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A484D94-05F2-9A4D-9014-25CF17F5E67A}"/>
              </a:ext>
            </a:extLst>
          </p:cNvPr>
          <p:cNvSpPr/>
          <p:nvPr/>
        </p:nvSpPr>
        <p:spPr>
          <a:xfrm>
            <a:off x="5242560" y="4450080"/>
            <a:ext cx="261258" cy="322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3634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E34AB1-F911-2E41-9243-F4494FB7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596"/>
            <a:ext cx="12192000" cy="707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409022-A694-B94E-9911-22DAE344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2381250"/>
            <a:ext cx="54356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0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F75F13-9421-8040-ABCC-A95A5D63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572"/>
            <a:ext cx="12192000" cy="176106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C18D332-009C-7246-8FFC-3E6A2DAD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04" y="3635464"/>
            <a:ext cx="3930480" cy="22206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E019426-C543-9446-8C71-BEAC87909498}"/>
              </a:ext>
            </a:extLst>
          </p:cNvPr>
          <p:cNvSpPr txBox="1"/>
          <p:nvPr/>
        </p:nvSpPr>
        <p:spPr>
          <a:xfrm>
            <a:off x="1654629" y="602176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Atari game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F87CBD5-CDB7-BA46-A087-8F4B74A6CF74}"/>
              </a:ext>
            </a:extLst>
          </p:cNvPr>
          <p:cNvSpPr/>
          <p:nvPr/>
        </p:nvSpPr>
        <p:spPr>
          <a:xfrm>
            <a:off x="5432760" y="4546149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-apple-system"/>
              </a:rPr>
              <a:t>Self Driving Car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F5CBDA-50A6-4A49-8AED-A162E3D57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370" y="3634012"/>
            <a:ext cx="2222319" cy="21936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421518B-78EC-674D-9080-C3EE39C5A445}"/>
              </a:ext>
            </a:extLst>
          </p:cNvPr>
          <p:cNvSpPr/>
          <p:nvPr/>
        </p:nvSpPr>
        <p:spPr>
          <a:xfrm>
            <a:off x="9567698" y="6021762"/>
            <a:ext cx="129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-apple-system"/>
              </a:rPr>
              <a:t>Chess game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70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8D2FE8-E09C-D746-BB00-6DAC53335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96"/>
            <a:ext cx="12192000" cy="7001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702113C-E354-1B4B-B71C-87BA3B4BD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67682" y="0"/>
            <a:ext cx="3856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6208F2-7031-8247-91DC-7B810C41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29"/>
            <a:ext cx="12192000" cy="6564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C135B39-606B-9D48-9BEF-972DBF74C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7" r="33799"/>
          <a:stretch/>
        </p:blipFill>
        <p:spPr>
          <a:xfrm rot="16200000">
            <a:off x="5290456" y="180703"/>
            <a:ext cx="16110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37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90C9CA-C6EB-B148-890B-56B18228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635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2216C9-26D3-1E4B-BE4E-F2658087B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5" r="16674"/>
          <a:stretch/>
        </p:blipFill>
        <p:spPr>
          <a:xfrm rot="16200000">
            <a:off x="5734594" y="-925286"/>
            <a:ext cx="722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7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0D0B7-3062-3844-A321-F66083865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1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5ABD6F3-9A03-6F4C-ACAB-8E9EDDE2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8526"/>
            <a:ext cx="12192000" cy="2748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070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75B01B-C50D-6E4D-BCA1-0AD124F9A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1012" r="-3121" b="9874"/>
          <a:stretch/>
        </p:blipFill>
        <p:spPr>
          <a:xfrm>
            <a:off x="3828325" y="0"/>
            <a:ext cx="4872082" cy="66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84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E539701-259B-154F-B310-24981183A0CA}"/>
              </a:ext>
            </a:extLst>
          </p:cNvPr>
          <p:cNvSpPr/>
          <p:nvPr/>
        </p:nvSpPr>
        <p:spPr>
          <a:xfrm>
            <a:off x="2532684" y="-82122"/>
            <a:ext cx="7010253" cy="944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3200" b="1" dirty="0">
                <a:solidFill>
                  <a:srgbClr val="0070C0"/>
                </a:solidFill>
                <a:latin typeface="Helvetica" pitchFamily="2" charset="0"/>
              </a:rPr>
              <a:t>Bonus: </a:t>
            </a:r>
            <a:r>
              <a:rPr kumimoji="1" lang="en-US" altLang="zh-CN" sz="3200" b="1" dirty="0">
                <a:latin typeface="Helvetica" pitchFamily="2" charset="0"/>
              </a:rPr>
              <a:t>solving cliff world question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07E061F-C4E0-0F4C-AFC1-5A23DF091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421527"/>
              </p:ext>
            </p:extLst>
          </p:nvPr>
        </p:nvGraphicFramePr>
        <p:xfrm>
          <a:off x="1591425" y="1451186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55802309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042477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0808743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965693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1066359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92778222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27743704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50927374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6198552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297279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33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34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82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7882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705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4884456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FC5B8F49-B8CF-DB4B-9752-05FC2F2B3F99}"/>
              </a:ext>
            </a:extLst>
          </p:cNvPr>
          <p:cNvSpPr/>
          <p:nvPr/>
        </p:nvSpPr>
        <p:spPr>
          <a:xfrm>
            <a:off x="1019817" y="3194456"/>
            <a:ext cx="1058174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假设所有</a:t>
            </a:r>
            <a:r>
              <a:rPr lang="en-US" altLang="zh-CN" dirty="0"/>
              <a:t>state</a:t>
            </a:r>
            <a:r>
              <a:rPr lang="zh-CN" altLang="en-US" dirty="0"/>
              <a:t>的</a:t>
            </a:r>
            <a:r>
              <a:rPr lang="en-US" altLang="zh-CN" dirty="0"/>
              <a:t>value</a:t>
            </a:r>
            <a:r>
              <a:rPr lang="zh-CN" altLang="en-US" dirty="0"/>
              <a:t>为 </a:t>
            </a:r>
            <a:r>
              <a:rPr lang="en-US" altLang="zh-CN" dirty="0"/>
              <a:t>[1,1,1,1]</a:t>
            </a:r>
          </a:p>
          <a:p>
            <a:r>
              <a:rPr lang="zh-CN" altLang="en-US" dirty="0"/>
              <a:t>假设可能的</a:t>
            </a:r>
            <a:r>
              <a:rPr lang="en-US" altLang="zh-CN" dirty="0"/>
              <a:t>action</a:t>
            </a:r>
            <a:r>
              <a:rPr lang="zh-CN" altLang="en-US" dirty="0"/>
              <a:t>为  </a:t>
            </a:r>
            <a:r>
              <a:rPr lang="en-US" altLang="zh-CN" dirty="0"/>
              <a:t>[0,1,2,3] </a:t>
            </a:r>
            <a:r>
              <a:rPr lang="zh-CN" altLang="en-US" dirty="0"/>
              <a:t>，分别代表：右，上，左，下</a:t>
            </a:r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</a:p>
          <a:p>
            <a:r>
              <a:rPr lang="zh-CN" altLang="en-US" dirty="0"/>
              <a:t>假设</a:t>
            </a:r>
            <a:r>
              <a:rPr lang="en-US" altLang="zh-CN" dirty="0"/>
              <a:t>gamma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0.9</a:t>
            </a:r>
          </a:p>
          <a:p>
            <a:r>
              <a:rPr lang="zh-CN" altLang="en-US" dirty="0"/>
              <a:t>假设</a:t>
            </a:r>
            <a:r>
              <a:rPr lang="en-US" altLang="zh-CN" dirty="0"/>
              <a:t>epsilon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0.1</a:t>
            </a:r>
            <a:r>
              <a:rPr lang="zh-CN" altLang="en-US" dirty="0"/>
              <a:t> （</a:t>
            </a:r>
            <a:r>
              <a:rPr lang="en-US" altLang="zh-CN" dirty="0"/>
              <a:t>epsilon-greedy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agent</a:t>
            </a:r>
            <a:r>
              <a:rPr lang="zh-CN" altLang="en-US" dirty="0"/>
              <a:t>走到红色区域，</a:t>
            </a:r>
            <a:r>
              <a:rPr lang="en-US" altLang="zh-CN" dirty="0"/>
              <a:t>reward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-100</a:t>
            </a:r>
            <a:r>
              <a:rPr lang="zh-CN" altLang="en-US" dirty="0"/>
              <a:t>， 且</a:t>
            </a:r>
            <a:r>
              <a:rPr lang="en-US" altLang="zh-CN" dirty="0"/>
              <a:t>agent</a:t>
            </a:r>
            <a:r>
              <a:rPr lang="zh-CN" altLang="en-US" dirty="0"/>
              <a:t>必须回到原点</a:t>
            </a:r>
            <a:r>
              <a:rPr lang="en-US" altLang="zh-CN" dirty="0"/>
              <a:t>0</a:t>
            </a:r>
            <a:r>
              <a:rPr lang="zh-CN" altLang="en-US" dirty="0"/>
              <a:t>；而走到其他</a:t>
            </a:r>
            <a:r>
              <a:rPr lang="en-US" altLang="zh-CN" dirty="0"/>
              <a:t>state</a:t>
            </a:r>
            <a:r>
              <a:rPr lang="zh-CN" altLang="en-US" dirty="0"/>
              <a:t>，</a:t>
            </a:r>
            <a:r>
              <a:rPr lang="en-US" altLang="zh-CN" dirty="0"/>
              <a:t>reward</a:t>
            </a:r>
            <a:r>
              <a:rPr lang="zh-CN" altLang="en-US" dirty="0"/>
              <a:t>则为</a:t>
            </a:r>
            <a:r>
              <a:rPr lang="en-US" altLang="zh-CN" dirty="0"/>
              <a:t>-1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agent</a:t>
            </a:r>
            <a:r>
              <a:rPr lang="zh-CN" altLang="en-US" dirty="0"/>
              <a:t>碰到墙壁，则</a:t>
            </a:r>
            <a:r>
              <a:rPr lang="en-US" altLang="zh-CN" dirty="0"/>
              <a:t>state</a:t>
            </a:r>
            <a:r>
              <a:rPr lang="zh-CN" altLang="en-US" dirty="0"/>
              <a:t>维持不变</a:t>
            </a:r>
            <a:endParaRPr lang="en-US" altLang="zh-CN" dirty="0"/>
          </a:p>
          <a:p>
            <a:r>
              <a:rPr lang="zh-CN" altLang="en-US" dirty="0"/>
              <a:t>假设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 </a:t>
            </a:r>
            <a:r>
              <a:rPr lang="en-US" altLang="zh-CN" dirty="0"/>
              <a:t>probability=1</a:t>
            </a:r>
            <a:r>
              <a:rPr lang="zh-CN" altLang="en-US" dirty="0"/>
              <a:t>，即一旦行动，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transition</a:t>
            </a:r>
            <a:r>
              <a:rPr lang="zh-CN" altLang="en-US" dirty="0"/>
              <a:t>必然发生。</a:t>
            </a:r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1342FB5-F8EE-5B41-BBFA-F41F1E8DDE51}"/>
              </a:ext>
            </a:extLst>
          </p:cNvPr>
          <p:cNvSpPr/>
          <p:nvPr/>
        </p:nvSpPr>
        <p:spPr>
          <a:xfrm>
            <a:off x="2989810" y="58324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让我们手算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轮左右，看看</a:t>
            </a:r>
            <a:r>
              <a:rPr lang="en-US" altLang="zh-CN" dirty="0">
                <a:solidFill>
                  <a:srgbClr val="FF0000"/>
                </a:solidFill>
              </a:rPr>
              <a:t>value</a:t>
            </a:r>
            <a:r>
              <a:rPr lang="zh-CN" altLang="en-US" dirty="0">
                <a:solidFill>
                  <a:srgbClr val="FF0000"/>
                </a:solidFill>
              </a:rPr>
              <a:t>如何</a:t>
            </a:r>
            <a:r>
              <a:rPr lang="en-US" altLang="zh-CN" dirty="0">
                <a:solidFill>
                  <a:srgbClr val="FF0000"/>
                </a:solidFill>
              </a:rPr>
              <a:t>update</a:t>
            </a:r>
            <a:r>
              <a:rPr lang="zh-CN" altLang="en-US" dirty="0">
                <a:solidFill>
                  <a:srgbClr val="FF0000"/>
                </a:solidFill>
              </a:rPr>
              <a:t>，看看</a:t>
            </a:r>
            <a:r>
              <a:rPr lang="en-US" altLang="zh-CN" dirty="0">
                <a:solidFill>
                  <a:srgbClr val="FF0000"/>
                </a:solidFill>
              </a:rPr>
              <a:t>agent</a:t>
            </a:r>
            <a:r>
              <a:rPr lang="zh-CN" altLang="en-US" dirty="0">
                <a:solidFill>
                  <a:srgbClr val="FF0000"/>
                </a:solidFill>
              </a:rPr>
              <a:t>会以何种趋势来探索这个“世界”（</a:t>
            </a:r>
            <a:r>
              <a:rPr lang="en-US" altLang="zh-CN" dirty="0">
                <a:solidFill>
                  <a:srgbClr val="FF0000"/>
                </a:solidFill>
              </a:rPr>
              <a:t>cliff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world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674272-E80A-DB43-9C11-55FBE1B8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6"/>
            <a:ext cx="12192000" cy="105423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FD1E1C-2944-3B46-A769-C3F36E2CAF98}"/>
              </a:ext>
            </a:extLst>
          </p:cNvPr>
          <p:cNvSpPr txBox="1"/>
          <p:nvPr/>
        </p:nvSpPr>
        <p:spPr>
          <a:xfrm>
            <a:off x="1524000" y="2551837"/>
            <a:ext cx="83102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70C0"/>
                </a:solidFill>
              </a:rPr>
              <a:t>No.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>
                <a:solidFill>
                  <a:srgbClr val="0070C0"/>
                </a:solidFill>
              </a:rPr>
              <a:t>For questions without fully observed states, MDP framework was not longer useful</a:t>
            </a:r>
          </a:p>
          <a:p>
            <a:endParaRPr kumimoji="1" lang="en-US" altLang="zh-CN" dirty="0">
              <a:solidFill>
                <a:srgbClr val="0070C0"/>
              </a:solidFill>
            </a:endParaRPr>
          </a:p>
          <a:p>
            <a:r>
              <a:rPr kumimoji="1" lang="en-US" altLang="zh-CN" dirty="0">
                <a:solidFill>
                  <a:srgbClr val="0070C0"/>
                </a:solidFill>
              </a:rPr>
              <a:t>Card game (e.g.)</a:t>
            </a:r>
          </a:p>
          <a:p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9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AE4687-B8D7-1E48-A1EB-055C9AAA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8195"/>
            <a:ext cx="12192000" cy="384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B5792E-7710-FB4B-99D2-4E3B7539B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5779"/>
            <a:ext cx="12192000" cy="148635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E5016A6-A907-F940-BCD7-22B429A7B1CA}"/>
              </a:ext>
            </a:extLst>
          </p:cNvPr>
          <p:cNvSpPr/>
          <p:nvPr/>
        </p:nvSpPr>
        <p:spPr>
          <a:xfrm>
            <a:off x="4570472" y="254134"/>
            <a:ext cx="3212739" cy="944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3200" dirty="0">
                <a:latin typeface="Helvetica" pitchFamily="2" charset="0"/>
              </a:rPr>
              <a:t>p52</a:t>
            </a:r>
            <a:r>
              <a:rPr kumimoji="1" lang="zh-CN" altLang="en-US" sz="3200" dirty="0">
                <a:latin typeface="Helvetica" pitchFamily="2" charset="0"/>
              </a:rPr>
              <a:t> </a:t>
            </a:r>
            <a:r>
              <a:rPr kumimoji="1" lang="en-US" altLang="zh-CN" sz="3200" dirty="0">
                <a:latin typeface="Helvetica" pitchFamily="2" charset="0"/>
              </a:rPr>
              <a:t>example 3.3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14D8D-56D4-7143-B085-1D47704DA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53" y="3102134"/>
            <a:ext cx="10028551" cy="30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7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06A5A6E-E6D7-DB4F-9333-5CC69DAC8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4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8F1172-6BEE-474C-AA22-0F41E500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8195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C12221A-4EC1-F546-A0D4-9480ADE5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2220"/>
            <a:ext cx="12192000" cy="10355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189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7530B9-4DC9-2A4F-A2FB-11AE46A74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431" y="124001"/>
            <a:ext cx="10515600" cy="139343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3FE3F2-5E34-CE42-95D7-FD6DAD4F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5206" r="7389" b="25873"/>
          <a:stretch/>
        </p:blipFill>
        <p:spPr>
          <a:xfrm rot="16200000">
            <a:off x="2596678" y="-661308"/>
            <a:ext cx="7232690" cy="81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29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11006</TotalTime>
  <Words>293</Words>
  <Application>Microsoft Macintosh PowerPoint</Application>
  <PresentationFormat>宽屏</PresentationFormat>
  <Paragraphs>73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-apple-system</vt:lpstr>
      <vt:lpstr>等线</vt:lpstr>
      <vt:lpstr>等线 Light</vt:lpstr>
      <vt:lpstr>Arial</vt:lpstr>
      <vt:lpstr>Helvetica</vt:lpstr>
      <vt:lpstr>Office 主题​​</vt:lpstr>
      <vt:lpstr>Markov decision process practice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decision process</dc:title>
  <dc:creator>Yan Xinyuan</dc:creator>
  <cp:lastModifiedBy>Yan Xinyuan</cp:lastModifiedBy>
  <cp:revision>88</cp:revision>
  <dcterms:created xsi:type="dcterms:W3CDTF">2021-02-11T05:42:35Z</dcterms:created>
  <dcterms:modified xsi:type="dcterms:W3CDTF">2021-02-20T13:43:04Z</dcterms:modified>
</cp:coreProperties>
</file>